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1"/>
  </p:notesMasterIdLst>
  <p:sldIdLst>
    <p:sldId id="260" r:id="rId2"/>
    <p:sldId id="259" r:id="rId3"/>
    <p:sldId id="273" r:id="rId4"/>
    <p:sldId id="261" r:id="rId5"/>
    <p:sldId id="274" r:id="rId6"/>
    <p:sldId id="275" r:id="rId7"/>
    <p:sldId id="276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9" r:id="rId20"/>
  </p:sldIdLst>
  <p:sldSz cx="9144000" cy="6858000" type="screen4x3"/>
  <p:notesSz cx="7010400" cy="9236075"/>
  <p:custDataLst>
    <p:tags r:id="rId22"/>
  </p:custDataLst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5A22"/>
    <a:srgbClr val="005596"/>
    <a:srgbClr val="0033CC"/>
    <a:srgbClr val="3333FF"/>
    <a:srgbClr val="0000FF"/>
    <a:srgbClr val="759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579" autoAdjust="0"/>
  </p:normalViewPr>
  <p:slideViewPr>
    <p:cSldViewPr showGuides="1">
      <p:cViewPr varScale="1">
        <p:scale>
          <a:sx n="130" d="100"/>
          <a:sy n="130" d="100"/>
        </p:scale>
        <p:origin x="-99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387768"/>
            <a:ext cx="5140325" cy="4155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958"/>
            <a:ext cx="3038475" cy="46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3958"/>
            <a:ext cx="3038475" cy="46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8599F51C-1960-413C-8F0B-10131E8C714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88507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Pict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90550" y="2012950"/>
            <a:ext cx="8226425" cy="1828800"/>
          </a:xfrm>
          <a:extLst>
            <a:ext uri="{909E8E84-426E-40DD-AFC4-6F175D3DCCD1}">
              <a14:hiddenFill xmlns:a14="http://schemas.microsoft.com/office/drawing/2010/main">
                <a:solidFill>
                  <a:srgbClr val="7593C2"/>
                </a:solidFill>
              </a14:hiddenFill>
            </a:ext>
          </a:extLst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922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88963" y="4495800"/>
            <a:ext cx="8229600" cy="1219200"/>
          </a:xfrm>
        </p:spPr>
        <p:txBody>
          <a:bodyPr/>
          <a:lstStyle>
            <a:lvl1pPr marL="0" indent="0">
              <a:buFont typeface="Wingdings" pitchFamily="2" charset="2"/>
              <a:buNone/>
              <a:defRPr smtClean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609600" y="6651625"/>
            <a:ext cx="2819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800" dirty="0">
                <a:solidFill>
                  <a:schemeClr val="bg2"/>
                </a:solidFill>
              </a:rPr>
              <a:t>© Sheppard Mullin Richter &amp; Hampton LLP </a:t>
            </a:r>
            <a:r>
              <a:rPr lang="en-US" altLang="en-US" sz="800" dirty="0" smtClean="0">
                <a:solidFill>
                  <a:schemeClr val="bg2"/>
                </a:solidFill>
              </a:rPr>
              <a:t>2014</a:t>
            </a:r>
            <a:endParaRPr lang="en-US" altLang="en-US" sz="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790FE-D52A-4B14-A91E-7A477409C3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8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92A59-C887-4B04-813B-0EB039D095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8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8963" y="1295400"/>
            <a:ext cx="4137025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295400"/>
            <a:ext cx="4138612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68B83-7F9D-41F3-96F0-CB6FC6C109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76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4E7ED-AA94-40A5-A034-908B5C6E9D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5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D2378-92C8-473C-92CD-6845C21B0E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12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4301C-7C65-4909-A052-5A59A1B5D0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1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E31AB-D0EB-406F-96DD-841D988C3F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0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809E9-56C4-4F36-B857-9F24CCBCD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9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EEA23-B8C7-4F81-96DC-4563852642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9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2613" y="228600"/>
            <a:ext cx="2112962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8963" y="228600"/>
            <a:ext cx="619125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26762-73F6-4DDE-A49E-69D4F65DFA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0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lue_Box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First level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Headline Goes Here</a:t>
            </a:r>
          </a:p>
        </p:txBody>
      </p:sp>
      <p:sp>
        <p:nvSpPr>
          <p:cNvPr id="14746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1888" y="6651625"/>
            <a:ext cx="457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7BA3A12-C6B0-445A-BEC2-5036CF921F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11" descr="2011 LOGO two color Low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553200"/>
            <a:ext cx="24685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15912" y="2286000"/>
            <a:ext cx="8512175" cy="1066800"/>
          </a:xfrm>
        </p:spPr>
        <p:txBody>
          <a:bodyPr/>
          <a:lstStyle/>
          <a:p>
            <a:pPr algn="ctr">
              <a:spcBef>
                <a:spcPts val="3000"/>
              </a:spcBef>
              <a:spcAft>
                <a:spcPts val="6000"/>
              </a:spcAft>
            </a:pPr>
            <a:r>
              <a:rPr lang="en-US" altLang="en-US" b="1" dirty="0" smtClean="0">
                <a:solidFill>
                  <a:schemeClr val="tx1"/>
                </a:solidFill>
              </a:rPr>
              <a:t>CEQA Case Law</a:t>
            </a:r>
            <a:endParaRPr lang="en-US" altLang="en-US" b="1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429000"/>
            <a:ext cx="8534400" cy="1524000"/>
          </a:xfrm>
        </p:spPr>
        <p:txBody>
          <a:bodyPr/>
          <a:lstStyle/>
          <a:p>
            <a:pPr algn="ctr"/>
            <a:r>
              <a:rPr lang="en-US" altLang="en-US" sz="2400" dirty="0" smtClean="0">
                <a:solidFill>
                  <a:schemeClr val="tx1"/>
                </a:solidFill>
              </a:rPr>
              <a:t>March 19, 2014: 11:00 am to 11:45 am</a:t>
            </a:r>
          </a:p>
          <a:p>
            <a:pPr algn="ctr"/>
            <a:r>
              <a:rPr lang="en-US" altLang="en-US" sz="2400" dirty="0" smtClean="0">
                <a:solidFill>
                  <a:schemeClr val="tx1"/>
                </a:solidFill>
              </a:rPr>
              <a:t>California Preservation Foundation</a:t>
            </a:r>
          </a:p>
          <a:p>
            <a:pPr algn="ctr"/>
            <a:r>
              <a:rPr lang="en-US" altLang="en-US" sz="2400" dirty="0" smtClean="0">
                <a:solidFill>
                  <a:schemeClr val="tx1"/>
                </a:solidFill>
              </a:rPr>
              <a:t>University of Southern California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2578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Deborah M. Rosenthal, AICP, Esq.</a:t>
            </a:r>
          </a:p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Sheppard Mullin Richter &amp; Hampton, LLP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20934"/>
            <a:ext cx="7617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#418641500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676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dirty="0">
                <a:solidFill>
                  <a:schemeClr val="tx1"/>
                </a:solidFill>
              </a:rPr>
              <a:t>CEQA AND HISTORIC PRESERVATION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is a Project?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447800"/>
            <a:ext cx="5867400" cy="3733800"/>
          </a:xfrm>
        </p:spPr>
        <p:txBody>
          <a:bodyPr/>
          <a:lstStyle/>
          <a:p>
            <a:r>
              <a:rPr lang="en-US" dirty="0" smtClean="0"/>
              <a:t>Ministerial Demolition / Building </a:t>
            </a:r>
            <a:r>
              <a:rPr lang="en-US" dirty="0"/>
              <a:t>Permits</a:t>
            </a:r>
          </a:p>
          <a:p>
            <a:pPr marL="914400" lvl="1" indent="-457200"/>
            <a:r>
              <a:rPr lang="en-US" i="1" dirty="0" smtClean="0"/>
              <a:t>Prentiss </a:t>
            </a:r>
            <a:r>
              <a:rPr lang="en-US" i="1" dirty="0"/>
              <a:t>v. City of South </a:t>
            </a:r>
            <a:r>
              <a:rPr lang="en-US" i="1" dirty="0" smtClean="0"/>
              <a:t>Pasadena</a:t>
            </a:r>
            <a:r>
              <a:rPr lang="en-US" dirty="0"/>
              <a:t> </a:t>
            </a:r>
            <a:r>
              <a:rPr lang="en-US" dirty="0" smtClean="0"/>
              <a:t>(1993</a:t>
            </a:r>
            <a:r>
              <a:rPr lang="en-US" dirty="0"/>
              <a:t>) 15 Cal.App.4</a:t>
            </a:r>
            <a:r>
              <a:rPr lang="en-US" baseline="30000" dirty="0"/>
              <a:t>th</a:t>
            </a:r>
            <a:r>
              <a:rPr lang="en-US" dirty="0"/>
              <a:t> 85</a:t>
            </a:r>
          </a:p>
          <a:p>
            <a:pPr marL="914400" lvl="1" indent="-457200"/>
            <a:r>
              <a:rPr lang="en-US" i="1" dirty="0" smtClean="0"/>
              <a:t>Friends </a:t>
            </a:r>
            <a:r>
              <a:rPr lang="en-US" i="1" dirty="0"/>
              <a:t>of Juana Briones House v. City of Palo Alto</a:t>
            </a:r>
            <a:r>
              <a:rPr lang="en-US" dirty="0"/>
              <a:t> (2010) 190 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286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76400"/>
            <a:ext cx="2649682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495800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Project?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1447800"/>
          </a:xfrm>
        </p:spPr>
        <p:txBody>
          <a:bodyPr/>
          <a:lstStyle/>
          <a:p>
            <a:r>
              <a:rPr lang="en-US" dirty="0" smtClean="0"/>
              <a:t>Discretionary </a:t>
            </a:r>
            <a:r>
              <a:rPr lang="en-US" dirty="0"/>
              <a:t>Demolition/Building Permits</a:t>
            </a:r>
          </a:p>
          <a:p>
            <a:pPr marL="914400" lvl="1" indent="-457200"/>
            <a:r>
              <a:rPr lang="en-US" i="1" dirty="0"/>
              <a:t>San Diego Trust &amp; Savings Bank v. Friends of Gill </a:t>
            </a:r>
            <a:r>
              <a:rPr lang="en-US" dirty="0"/>
              <a:t>(1981) 121 Cal.App.3d 203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505200"/>
            <a:ext cx="3667125" cy="233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Project?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229600" cy="2057400"/>
          </a:xfrm>
        </p:spPr>
        <p:txBody>
          <a:bodyPr/>
          <a:lstStyle/>
          <a:p>
            <a:r>
              <a:rPr lang="en-US" dirty="0"/>
              <a:t>Pre-commitment to Project</a:t>
            </a:r>
          </a:p>
          <a:p>
            <a:pPr marL="914400" lvl="1" indent="-457200"/>
            <a:r>
              <a:rPr lang="en-US" sz="2200" i="1" dirty="0" smtClean="0"/>
              <a:t>Save </a:t>
            </a:r>
            <a:r>
              <a:rPr lang="en-US" sz="2200" i="1" dirty="0"/>
              <a:t>Tara v. City of West </a:t>
            </a:r>
            <a:r>
              <a:rPr lang="en-US" sz="2200" i="1" dirty="0" smtClean="0"/>
              <a:t>Hollywood </a:t>
            </a:r>
            <a:r>
              <a:rPr lang="en-US" sz="2200" dirty="0" smtClean="0"/>
              <a:t>(2008</a:t>
            </a:r>
            <a:r>
              <a:rPr lang="en-US" sz="2200" dirty="0"/>
              <a:t>)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45 </a:t>
            </a:r>
            <a:r>
              <a:rPr lang="en-US" sz="2200" dirty="0"/>
              <a:t>Cal.4</a:t>
            </a:r>
            <a:r>
              <a:rPr lang="en-US" sz="2200" baseline="30000" dirty="0"/>
              <a:t>th</a:t>
            </a:r>
            <a:r>
              <a:rPr lang="en-US" sz="2200" dirty="0"/>
              <a:t> 116</a:t>
            </a:r>
          </a:p>
          <a:p>
            <a:pPr marL="914400" lvl="1" indent="-457200"/>
            <a:r>
              <a:rPr lang="en-US" sz="2200" i="1" dirty="0" smtClean="0"/>
              <a:t>Cedar </a:t>
            </a:r>
            <a:r>
              <a:rPr lang="en-US" sz="2200" i="1" dirty="0"/>
              <a:t>Fair, LP v. City of Santa </a:t>
            </a:r>
            <a:r>
              <a:rPr lang="en-US" sz="2200" i="1" dirty="0" smtClean="0"/>
              <a:t>Clara</a:t>
            </a:r>
            <a:r>
              <a:rPr lang="en-US" sz="2200" dirty="0" smtClean="0"/>
              <a:t> (2011)</a:t>
            </a:r>
            <a:br>
              <a:rPr lang="en-US" sz="2200" dirty="0" smtClean="0"/>
            </a:br>
            <a:r>
              <a:rPr lang="en-US" sz="2200" dirty="0" smtClean="0"/>
              <a:t>194 </a:t>
            </a:r>
            <a:r>
              <a:rPr lang="en-US" sz="2200" dirty="0"/>
              <a:t>Cal.App.4</a:t>
            </a:r>
            <a:r>
              <a:rPr lang="en-US" sz="2200" baseline="30000" dirty="0"/>
              <a:t>th</a:t>
            </a:r>
            <a:r>
              <a:rPr lang="en-US" sz="2200" dirty="0"/>
              <a:t> </a:t>
            </a:r>
            <a:r>
              <a:rPr lang="en-US" sz="2200" dirty="0" smtClean="0"/>
              <a:t>1150</a:t>
            </a:r>
            <a:r>
              <a:rPr lang="en-US" dirty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581400"/>
            <a:ext cx="4470400" cy="298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429000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–"/>
            </a:pPr>
            <a:r>
              <a:rPr lang="en-US" sz="2200" i="1" dirty="0" smtClean="0">
                <a:solidFill>
                  <a:schemeClr val="tx1"/>
                </a:solidFill>
              </a:rPr>
              <a:t>City </a:t>
            </a:r>
            <a:r>
              <a:rPr lang="en-US" sz="2200" i="1" dirty="0">
                <a:solidFill>
                  <a:schemeClr val="tx1"/>
                </a:solidFill>
              </a:rPr>
              <a:t>of Irvine v. City of Orange</a:t>
            </a:r>
            <a:r>
              <a:rPr lang="en-US" sz="2200" dirty="0">
                <a:solidFill>
                  <a:schemeClr val="tx1"/>
                </a:solidFill>
              </a:rPr>
              <a:t> (2013) 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221 Cal.App.4</a:t>
            </a:r>
            <a:r>
              <a:rPr lang="en-US" sz="2200" baseline="30000" dirty="0">
                <a:solidFill>
                  <a:schemeClr val="tx1"/>
                </a:solidFill>
              </a:rPr>
              <a:t>th</a:t>
            </a:r>
            <a:r>
              <a:rPr lang="en-US" sz="2200" dirty="0">
                <a:solidFill>
                  <a:schemeClr val="tx1"/>
                </a:solidFill>
              </a:rPr>
              <a:t> 846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43800" y="3200400"/>
            <a:ext cx="9870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Save Tara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05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Project?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447800"/>
            <a:ext cx="4800600" cy="3657600"/>
          </a:xfrm>
        </p:spPr>
        <p:txBody>
          <a:bodyPr/>
          <a:lstStyle/>
          <a:p>
            <a:r>
              <a:rPr lang="en-US" dirty="0"/>
              <a:t>Project “As A Whole” Must Be Considered</a:t>
            </a:r>
          </a:p>
          <a:p>
            <a:pPr marL="914400" lvl="1" indent="-457200"/>
            <a:r>
              <a:rPr lang="en-US" sz="2200" i="1" dirty="0"/>
              <a:t>San Diego Trust &amp; Savings Bank v. Friends of Gill </a:t>
            </a:r>
            <a:r>
              <a:rPr lang="en-US" sz="2200" dirty="0"/>
              <a:t>(1981) 121 Cal.App.3d 203</a:t>
            </a:r>
          </a:p>
          <a:p>
            <a:pPr marL="914400" lvl="1" indent="-457200"/>
            <a:r>
              <a:rPr lang="en-US" sz="2200" i="1" dirty="0"/>
              <a:t>Friends of Juana Briones House v. City of Palo Alto</a:t>
            </a:r>
            <a:r>
              <a:rPr lang="en-US" sz="2200" dirty="0"/>
              <a:t> (2010) 190 Cal.App.4</a:t>
            </a:r>
            <a:r>
              <a:rPr lang="en-US" sz="2200" baseline="30000" dirty="0"/>
              <a:t>th</a:t>
            </a:r>
            <a:r>
              <a:rPr lang="en-US" sz="2200" dirty="0"/>
              <a:t> 286</a:t>
            </a:r>
            <a:r>
              <a:rPr lang="en-US" sz="2200" i="1" dirty="0"/>
              <a:t> 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07661" y="2130623"/>
            <a:ext cx="3402339" cy="3513734"/>
            <a:chOff x="381000" y="1828800"/>
            <a:chExt cx="3402339" cy="351373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828800"/>
              <a:ext cx="3402339" cy="314706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080640" y="5034757"/>
              <a:ext cx="20168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Melville Klauber House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3045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Project Exempt?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971800"/>
          </a:xfrm>
        </p:spPr>
        <p:txBody>
          <a:bodyPr/>
          <a:lstStyle/>
          <a:p>
            <a:r>
              <a:rPr lang="en-US" dirty="0"/>
              <a:t>Consistent with Specific Plan</a:t>
            </a:r>
          </a:p>
          <a:p>
            <a:pPr marL="914400" lvl="1" indent="-457200">
              <a:spcAft>
                <a:spcPts val="1200"/>
              </a:spcAft>
            </a:pPr>
            <a:r>
              <a:rPr lang="en-US" i="1" dirty="0"/>
              <a:t>Concerned Dublin Citizens v. City of Dublin</a:t>
            </a:r>
            <a:r>
              <a:rPr lang="en-US" dirty="0"/>
              <a:t> (2013) 214 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1301</a:t>
            </a:r>
          </a:p>
          <a:p>
            <a:r>
              <a:rPr lang="en-US" dirty="0"/>
              <a:t>Infill/Single Family</a:t>
            </a:r>
          </a:p>
          <a:p>
            <a:pPr marL="914400" lvl="1" indent="-457200">
              <a:spcAft>
                <a:spcPts val="800"/>
              </a:spcAft>
            </a:pPr>
            <a:r>
              <a:rPr lang="en-US" i="1" dirty="0"/>
              <a:t>Valley Advocates</a:t>
            </a:r>
            <a:r>
              <a:rPr lang="en-US" dirty="0"/>
              <a:t> </a:t>
            </a:r>
            <a:r>
              <a:rPr lang="en-US" i="1" dirty="0"/>
              <a:t>v. City of Fresno </a:t>
            </a:r>
            <a:r>
              <a:rPr lang="en-US" dirty="0"/>
              <a:t>(2008) 160 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1039</a:t>
            </a:r>
            <a:r>
              <a:rPr lang="en-US" dirty="0"/>
              <a:t>	</a:t>
            </a:r>
          </a:p>
          <a:p>
            <a:pPr marL="914400" lvl="1" indent="-45720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69" y="4267200"/>
            <a:ext cx="2990531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59747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Project Exempt?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4038600" cy="3276600"/>
          </a:xfrm>
        </p:spPr>
        <p:txBody>
          <a:bodyPr/>
          <a:lstStyle/>
          <a:p>
            <a:r>
              <a:rPr lang="en-US" dirty="0"/>
              <a:t>“Unusual circumstances”</a:t>
            </a:r>
          </a:p>
          <a:p>
            <a:pPr marL="914400" lvl="1" indent="-457200">
              <a:spcAft>
                <a:spcPts val="800"/>
              </a:spcAft>
            </a:pPr>
            <a:r>
              <a:rPr lang="en-US" i="1" dirty="0"/>
              <a:t>Berkeley Hillside Preservation v. City of Berkeley</a:t>
            </a:r>
            <a:r>
              <a:rPr lang="en-US" dirty="0"/>
              <a:t> (2012) 203 Cal.App. 4</a:t>
            </a:r>
            <a:r>
              <a:rPr lang="en-US" baseline="30000" dirty="0"/>
              <a:t>th</a:t>
            </a:r>
            <a:r>
              <a:rPr lang="en-US" dirty="0"/>
              <a:t> 656 (review granted)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47" y="2616867"/>
            <a:ext cx="4641553" cy="347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81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Adverse 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1600200"/>
          </a:xfrm>
        </p:spPr>
        <p:txBody>
          <a:bodyPr/>
          <a:lstStyle/>
          <a:p>
            <a:r>
              <a:rPr lang="en-US" dirty="0"/>
              <a:t>Fair argument – Negative Declaration</a:t>
            </a:r>
          </a:p>
          <a:p>
            <a:pPr marL="914400" lvl="1" indent="-457200">
              <a:spcAft>
                <a:spcPts val="800"/>
              </a:spcAft>
            </a:pPr>
            <a:r>
              <a:rPr lang="en-US" i="1" dirty="0" smtClean="0"/>
              <a:t>Architectural </a:t>
            </a:r>
            <a:r>
              <a:rPr lang="en-US" i="1" dirty="0"/>
              <a:t>Heritage Association v. City of Monterey </a:t>
            </a:r>
            <a:r>
              <a:rPr lang="en-US" dirty="0"/>
              <a:t>(2004) 122 Cal.App. </a:t>
            </a:r>
            <a:r>
              <a:rPr lang="en-US" dirty="0" smtClean="0"/>
              <a:t>1095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581400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349752"/>
            <a:ext cx="4057885" cy="2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2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Adverse Impacts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2590800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dirty="0"/>
              <a:t>Substantial evidence – EIR</a:t>
            </a:r>
          </a:p>
          <a:p>
            <a:pPr>
              <a:spcAft>
                <a:spcPts val="800"/>
              </a:spcAft>
            </a:pPr>
            <a:r>
              <a:rPr lang="en-US" dirty="0"/>
              <a:t>Substantial evidence – Subsequent documentation</a:t>
            </a:r>
          </a:p>
          <a:p>
            <a:pPr marL="914400" lvl="1" indent="-457200"/>
            <a:r>
              <a:rPr lang="en-US" i="1" dirty="0"/>
              <a:t>Citizens for a </a:t>
            </a:r>
            <a:r>
              <a:rPr lang="en-US" i="1" dirty="0" smtClean="0"/>
              <a:t>Megaplex-Free</a:t>
            </a:r>
            <a:br>
              <a:rPr lang="en-US" i="1" dirty="0" smtClean="0"/>
            </a:br>
            <a:r>
              <a:rPr lang="en-US" i="1" dirty="0" smtClean="0"/>
              <a:t>Alameda </a:t>
            </a:r>
            <a:r>
              <a:rPr lang="en-US" i="1" dirty="0"/>
              <a:t>v. City of </a:t>
            </a:r>
            <a:r>
              <a:rPr lang="en-US" i="1" dirty="0" smtClean="0"/>
              <a:t>Alameda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(2007</a:t>
            </a:r>
            <a:r>
              <a:rPr lang="en-US" dirty="0"/>
              <a:t>) 149 Cal.App.4</a:t>
            </a:r>
            <a:r>
              <a:rPr lang="en-US" baseline="30000" dirty="0"/>
              <a:t>th</a:t>
            </a:r>
            <a:r>
              <a:rPr lang="en-US" dirty="0"/>
              <a:t> 91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32766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92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Historic Resource?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620000" cy="2819400"/>
          </a:xfrm>
        </p:spPr>
        <p:txBody>
          <a:bodyPr/>
          <a:lstStyle/>
          <a:p>
            <a:r>
              <a:rPr lang="en-US" dirty="0"/>
              <a:t>Cultural, architectural or historic</a:t>
            </a:r>
          </a:p>
          <a:p>
            <a:pPr lvl="1">
              <a:spcAft>
                <a:spcPts val="800"/>
              </a:spcAft>
            </a:pPr>
            <a:r>
              <a:rPr lang="en-US" i="1" dirty="0" smtClean="0"/>
              <a:t>Architectural </a:t>
            </a:r>
            <a:r>
              <a:rPr lang="en-US" i="1" dirty="0"/>
              <a:t>Heritage Association v. City of </a:t>
            </a:r>
            <a:r>
              <a:rPr lang="en-US" i="1" dirty="0" smtClean="0"/>
              <a:t>Monterey </a:t>
            </a:r>
            <a:r>
              <a:rPr lang="en-US" dirty="0" smtClean="0"/>
              <a:t>(</a:t>
            </a:r>
            <a:r>
              <a:rPr lang="en-US" dirty="0"/>
              <a:t>2004) 122 Cal.App. 1095</a:t>
            </a:r>
          </a:p>
          <a:p>
            <a:r>
              <a:rPr lang="en-US" dirty="0" smtClean="0"/>
              <a:t>Obligation </a:t>
            </a:r>
            <a:r>
              <a:rPr lang="en-US" dirty="0"/>
              <a:t>to investigate</a:t>
            </a:r>
          </a:p>
          <a:p>
            <a:pPr lvl="1"/>
            <a:r>
              <a:rPr lang="en-US" i="1" dirty="0" smtClean="0"/>
              <a:t>Valley </a:t>
            </a:r>
            <a:r>
              <a:rPr lang="en-US" i="1" dirty="0"/>
              <a:t>Advocates</a:t>
            </a:r>
            <a:r>
              <a:rPr lang="en-US" dirty="0"/>
              <a:t> </a:t>
            </a:r>
            <a:r>
              <a:rPr lang="en-US" i="1" dirty="0"/>
              <a:t>v. City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of Fresno </a:t>
            </a:r>
            <a:r>
              <a:rPr lang="en-US" dirty="0" smtClean="0"/>
              <a:t>(2008</a:t>
            </a:r>
            <a:r>
              <a:rPr lang="en-US" dirty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160 </a:t>
            </a:r>
            <a:r>
              <a:rPr lang="en-US" dirty="0"/>
              <a:t>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1039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40" y="3606800"/>
            <a:ext cx="3616960" cy="2260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07139" y="5883250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Mariposa Street, Fresno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508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Impacts Clearly Mitigated?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057400"/>
          </a:xfrm>
        </p:spPr>
        <p:txBody>
          <a:bodyPr/>
          <a:lstStyle/>
          <a:p>
            <a:r>
              <a:rPr lang="en-US" i="1" dirty="0" smtClean="0"/>
              <a:t>Architectural </a:t>
            </a:r>
            <a:r>
              <a:rPr lang="en-US" i="1" dirty="0"/>
              <a:t>Heritage Association v. City of Monterey </a:t>
            </a:r>
            <a:r>
              <a:rPr lang="en-US" dirty="0"/>
              <a:t>(2004) 122 Cal.App. 1095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010" y="3048000"/>
            <a:ext cx="3467100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5181600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Old </a:t>
            </a:r>
            <a:r>
              <a:rPr lang="en-US" sz="1400" dirty="0" smtClean="0">
                <a:solidFill>
                  <a:schemeClr val="tx1"/>
                </a:solidFill>
              </a:rPr>
              <a:t>Monterey Jail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41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Feasible Mitigation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1828800"/>
          </a:xfrm>
        </p:spPr>
        <p:txBody>
          <a:bodyPr/>
          <a:lstStyle/>
          <a:p>
            <a:r>
              <a:rPr lang="en-US" i="1" dirty="0"/>
              <a:t>League for Protection of Oakland’s Architectural and Historic Resources </a:t>
            </a:r>
            <a:r>
              <a:rPr lang="en-US" i="1" dirty="0" smtClean="0"/>
              <a:t>v.</a:t>
            </a:r>
            <a:br>
              <a:rPr lang="en-US" i="1" dirty="0" smtClean="0"/>
            </a:br>
            <a:r>
              <a:rPr lang="en-US" i="1" dirty="0" smtClean="0"/>
              <a:t>City </a:t>
            </a:r>
            <a:r>
              <a:rPr lang="en-US" i="1" dirty="0"/>
              <a:t>of Oakland </a:t>
            </a:r>
            <a:r>
              <a:rPr lang="en-US" dirty="0"/>
              <a:t>(</a:t>
            </a:r>
            <a:r>
              <a:rPr lang="en-US" dirty="0" smtClean="0"/>
              <a:t>1997)</a:t>
            </a:r>
            <a:br>
              <a:rPr lang="en-US" dirty="0" smtClean="0"/>
            </a:br>
            <a:r>
              <a:rPr lang="en-US" dirty="0" smtClean="0"/>
              <a:t>52 </a:t>
            </a:r>
            <a:r>
              <a:rPr lang="en-US" dirty="0"/>
              <a:t>Cal.App.4th 896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048000"/>
            <a:ext cx="4267200" cy="3359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37246" y="2742052"/>
            <a:ext cx="1649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Montgomery Ward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35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762000"/>
          </a:xfrm>
        </p:spPr>
        <p:txBody>
          <a:bodyPr/>
          <a:lstStyle/>
          <a:p>
            <a:r>
              <a:rPr lang="en-US" sz="3200" dirty="0" smtClean="0"/>
              <a:t>Adequate and Preferred Mitigation Measures?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5181600" cy="4800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i="1" dirty="0"/>
              <a:t>Architectural Heritage Association v. City of Monterey</a:t>
            </a:r>
            <a:r>
              <a:rPr lang="en-US" sz="2400" dirty="0"/>
              <a:t> (2004) 122 Cal.App. 1095</a:t>
            </a:r>
          </a:p>
          <a:p>
            <a:pPr>
              <a:spcAft>
                <a:spcPts val="1200"/>
              </a:spcAft>
            </a:pPr>
            <a:r>
              <a:rPr lang="en-US" sz="2400" i="1" dirty="0"/>
              <a:t>Ballona Wetlands Land Trust v. City of Los Angeles</a:t>
            </a:r>
            <a:r>
              <a:rPr lang="en-US" sz="2400" dirty="0"/>
              <a:t> (2011) 201 Cal.App.4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  <a:r>
              <a:rPr lang="en-US" sz="2400" dirty="0" smtClean="0"/>
              <a:t>455</a:t>
            </a:r>
          </a:p>
          <a:p>
            <a:pPr>
              <a:spcAft>
                <a:spcPts val="1200"/>
              </a:spcAft>
            </a:pPr>
            <a:r>
              <a:rPr lang="en-US" sz="2400" i="1" dirty="0"/>
              <a:t>Madera Oversight Coalition, Inc. v. County of Madera</a:t>
            </a:r>
            <a:r>
              <a:rPr lang="en-US" sz="2400" dirty="0"/>
              <a:t> (2011) 199 Cal.App.4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  <a:r>
              <a:rPr lang="en-US" sz="2400" dirty="0" smtClean="0"/>
              <a:t>48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810000"/>
            <a:ext cx="2514600" cy="13338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55" y="1524000"/>
            <a:ext cx="2520950" cy="16647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86600" y="3197423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Old </a:t>
            </a:r>
            <a:r>
              <a:rPr lang="en-US" sz="1400" dirty="0" smtClean="0">
                <a:solidFill>
                  <a:schemeClr val="tx1"/>
                </a:solidFill>
              </a:rPr>
              <a:t>Monterey Jail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5149363"/>
            <a:ext cx="1576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Ballona Wetlands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718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91600" cy="762000"/>
          </a:xfrm>
        </p:spPr>
        <p:txBody>
          <a:bodyPr/>
          <a:lstStyle/>
          <a:p>
            <a:r>
              <a:rPr lang="en-US" sz="3100" dirty="0" smtClean="0"/>
              <a:t>Feasible Alternatives to Avoid or Reduce Impacts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38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Factual, financial and legal alternatives</a:t>
            </a:r>
          </a:p>
          <a:p>
            <a:pPr lvl="1">
              <a:spcAft>
                <a:spcPts val="800"/>
              </a:spcAft>
            </a:pPr>
            <a:r>
              <a:rPr lang="en-US" i="1" dirty="0" smtClean="0"/>
              <a:t>Preservation </a:t>
            </a:r>
            <a:r>
              <a:rPr lang="en-US" i="1" dirty="0"/>
              <a:t>Action Council v. City of San Jose</a:t>
            </a:r>
            <a:r>
              <a:rPr lang="en-US" dirty="0"/>
              <a:t> (2006) 141 Cal.App.4th 1336</a:t>
            </a:r>
          </a:p>
          <a:p>
            <a:pPr lvl="1">
              <a:spcAft>
                <a:spcPts val="800"/>
              </a:spcAft>
            </a:pPr>
            <a:r>
              <a:rPr lang="en-US" i="1" dirty="0" smtClean="0"/>
              <a:t>Uphold </a:t>
            </a:r>
            <a:r>
              <a:rPr lang="en-US" i="1" dirty="0"/>
              <a:t>Our Heritage v. City of Woodside</a:t>
            </a:r>
            <a:r>
              <a:rPr lang="en-US" dirty="0"/>
              <a:t> (2007) 147 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587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876800" y="3953521"/>
            <a:ext cx="3581400" cy="2523479"/>
            <a:chOff x="4876800" y="3783236"/>
            <a:chExt cx="3581400" cy="25234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3783236"/>
              <a:ext cx="3395662" cy="221570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934200" y="5998938"/>
              <a:ext cx="152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IBM Building 25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62000" y="4231990"/>
            <a:ext cx="2771342" cy="2016410"/>
            <a:chOff x="762000" y="4038600"/>
            <a:chExt cx="2771342" cy="201641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4038600"/>
              <a:ext cx="2676525" cy="170497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33600" y="5747233"/>
              <a:ext cx="1399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Jackling House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175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Substantial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905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Facts and expert opinion</a:t>
            </a:r>
          </a:p>
          <a:p>
            <a:pPr lvl="1"/>
            <a:r>
              <a:rPr lang="en-US" i="1" dirty="0" smtClean="0"/>
              <a:t>Architectural </a:t>
            </a:r>
            <a:r>
              <a:rPr lang="en-US" i="1" dirty="0"/>
              <a:t>Heritage Association v. City of Monterey </a:t>
            </a:r>
            <a:r>
              <a:rPr lang="en-US" dirty="0"/>
              <a:t>(2004) 122 Cal.App. 1095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581400"/>
            <a:ext cx="3124200" cy="207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47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038600"/>
          </a:xfrm>
        </p:spPr>
        <p:txBody>
          <a:bodyPr/>
          <a:lstStyle/>
          <a:p>
            <a:r>
              <a:rPr lang="en-US" dirty="0"/>
              <a:t>Economic Feasibility</a:t>
            </a:r>
          </a:p>
          <a:p>
            <a:pPr lvl="1">
              <a:spcAft>
                <a:spcPts val="3500"/>
              </a:spcAft>
            </a:pPr>
            <a:r>
              <a:rPr lang="en-US" i="1" dirty="0"/>
              <a:t>San Franciscans Upholding the Downtown Plan v. City and County of San Francisco</a:t>
            </a:r>
            <a:r>
              <a:rPr lang="en-US" dirty="0"/>
              <a:t> (2002) 102 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656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Alternatives</a:t>
            </a:r>
          </a:p>
          <a:p>
            <a:pPr lvl="1"/>
            <a:r>
              <a:rPr lang="en-US" i="1" dirty="0" smtClean="0"/>
              <a:t>South County Citizens for Smart Growth v. County of Nevada</a:t>
            </a:r>
            <a:r>
              <a:rPr lang="en-US" dirty="0" smtClean="0"/>
              <a:t> (2013) 221 Cal.App.4</a:t>
            </a:r>
            <a:r>
              <a:rPr lang="en-US" baseline="30000" dirty="0" smtClean="0"/>
              <a:t>th</a:t>
            </a:r>
            <a:r>
              <a:rPr lang="en-US" dirty="0" smtClean="0"/>
              <a:t> 316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5" y="3200399"/>
            <a:ext cx="2676525" cy="171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981324"/>
            <a:ext cx="2605394" cy="212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42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 smtClean="0"/>
              <a:t>Standing and</a:t>
            </a:r>
          </a:p>
          <a:p>
            <a:pPr marL="0" indent="0" algn="ctr">
              <a:buNone/>
            </a:pPr>
            <a:r>
              <a:rPr lang="en-US" sz="4000" b="1" dirty="0" smtClean="0"/>
              <a:t>Administrative Exhaustion</a:t>
            </a:r>
            <a:endParaRPr lang="en-US" sz="4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3352800"/>
            <a:ext cx="4859022" cy="1175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–"/>
            </a:pPr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dministrative hearings</a:t>
            </a:r>
          </a:p>
          <a:p>
            <a:pPr marL="457200" indent="-457200">
              <a:buFont typeface="Arial" panose="020B0604020202020204" pitchFamily="34" charset="0"/>
              <a:buChar char="–"/>
            </a:pPr>
            <a:r>
              <a:rPr lang="en-US" dirty="0" smtClean="0">
                <a:solidFill>
                  <a:schemeClr val="tx1"/>
                </a:solidFill>
              </a:rPr>
              <a:t>in court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647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CEQA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5257800"/>
          </a:xfrm>
        </p:spPr>
        <p:txBody>
          <a:bodyPr/>
          <a:lstStyle/>
          <a:p>
            <a:r>
              <a:rPr lang="en-US" dirty="0"/>
              <a:t>City initiative</a:t>
            </a:r>
          </a:p>
          <a:p>
            <a:pPr lvl="1"/>
            <a:r>
              <a:rPr lang="en-US" i="1" dirty="0" smtClean="0"/>
              <a:t>Friends </a:t>
            </a:r>
            <a:r>
              <a:rPr lang="en-US" i="1" dirty="0"/>
              <a:t>of Sierra </a:t>
            </a:r>
            <a:r>
              <a:rPr lang="en-US" i="1" dirty="0" smtClean="0"/>
              <a:t>Madre</a:t>
            </a:r>
            <a:br>
              <a:rPr lang="en-US" i="1" dirty="0" smtClean="0"/>
            </a:br>
            <a:r>
              <a:rPr lang="en-US" i="1" dirty="0" smtClean="0"/>
              <a:t>v</a:t>
            </a:r>
            <a:r>
              <a:rPr lang="en-US" i="1" dirty="0"/>
              <a:t>. City of </a:t>
            </a:r>
            <a:r>
              <a:rPr lang="en-US" i="1" dirty="0" smtClean="0"/>
              <a:t>Sierra</a:t>
            </a:r>
            <a:br>
              <a:rPr lang="en-US" i="1" dirty="0" smtClean="0"/>
            </a:br>
            <a:r>
              <a:rPr lang="en-US" i="1" dirty="0" smtClean="0"/>
              <a:t>Madre </a:t>
            </a:r>
            <a:r>
              <a:rPr lang="en-US" dirty="0" smtClean="0"/>
              <a:t>(2001</a:t>
            </a:r>
            <a:r>
              <a:rPr lang="en-US" dirty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25 </a:t>
            </a:r>
            <a:r>
              <a:rPr lang="en-US" dirty="0"/>
              <a:t>Cal.4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165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/>
              <a:t>Public initiative</a:t>
            </a:r>
          </a:p>
          <a:p>
            <a:pPr lvl="1"/>
            <a:r>
              <a:rPr lang="en-US" i="1" dirty="0" smtClean="0"/>
              <a:t>Tuolumne </a:t>
            </a:r>
            <a:r>
              <a:rPr lang="en-US" i="1" dirty="0"/>
              <a:t>Jobs &amp; </a:t>
            </a:r>
            <a:r>
              <a:rPr lang="en-US" i="1" dirty="0" smtClean="0"/>
              <a:t>Small Business </a:t>
            </a:r>
            <a:r>
              <a:rPr lang="en-US" i="1" dirty="0"/>
              <a:t>Alliance </a:t>
            </a:r>
            <a:r>
              <a:rPr lang="en-US" i="1" dirty="0" smtClean="0"/>
              <a:t>v.</a:t>
            </a:r>
            <a:br>
              <a:rPr lang="en-US" i="1" dirty="0" smtClean="0"/>
            </a:br>
            <a:r>
              <a:rPr lang="en-US" i="1" dirty="0" smtClean="0"/>
              <a:t>Superior </a:t>
            </a:r>
            <a:r>
              <a:rPr lang="en-US" i="1" dirty="0"/>
              <a:t>Court</a:t>
            </a:r>
            <a:r>
              <a:rPr lang="en-US" dirty="0"/>
              <a:t> (2013) </a:t>
            </a:r>
            <a:r>
              <a:rPr lang="en-US" dirty="0" smtClean="0"/>
              <a:t>210 </a:t>
            </a:r>
            <a:r>
              <a:rPr lang="en-US" dirty="0"/>
              <a:t>Cal.App.4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1006</a:t>
            </a:r>
            <a:br>
              <a:rPr lang="en-US" dirty="0" smtClean="0"/>
            </a:br>
            <a:r>
              <a:rPr lang="en-US" dirty="0" smtClean="0"/>
              <a:t>(review </a:t>
            </a:r>
            <a:r>
              <a:rPr lang="en-US" dirty="0"/>
              <a:t>granted)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95" y="1447800"/>
            <a:ext cx="3847653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5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1219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/>
              <a:t>QUESTIONS?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0790FE-D52A-4B14-A91E-7A477409C3C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3607475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Deborah M. Rosenthal, AICP, Esq.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Sheppard Mullin Richter &amp; Hampton, </a:t>
            </a:r>
            <a:r>
              <a:rPr lang="en-US" sz="1800" dirty="0" smtClean="0">
                <a:solidFill>
                  <a:schemeClr val="tx1"/>
                </a:solidFill>
              </a:rPr>
              <a:t>LLP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650 Town Center Drive, 4</a:t>
            </a:r>
            <a:r>
              <a:rPr lang="en-US" sz="1800" baseline="30000" dirty="0" smtClean="0">
                <a:solidFill>
                  <a:schemeClr val="tx1"/>
                </a:solidFill>
              </a:rPr>
              <a:t>th</a:t>
            </a:r>
            <a:r>
              <a:rPr lang="en-US" sz="1800" dirty="0" smtClean="0">
                <a:solidFill>
                  <a:schemeClr val="tx1"/>
                </a:solidFill>
              </a:rPr>
              <a:t> Floor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Costa Mesa, CA  92626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(714) 424-2821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drosenthal@sheppardmullin.com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1818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ank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219</TotalTime>
  <Words>608</Words>
  <Application>Microsoft Office PowerPoint</Application>
  <PresentationFormat>On-screen Show (4:3)</PresentationFormat>
  <Paragraphs>111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Blank</vt:lpstr>
      <vt:lpstr>CEQA Case Law</vt:lpstr>
      <vt:lpstr>What is a Project?</vt:lpstr>
      <vt:lpstr>What is a Project? (cont.)</vt:lpstr>
      <vt:lpstr>What is a Project? (cont.)</vt:lpstr>
      <vt:lpstr>What is a Project? (cont.)</vt:lpstr>
      <vt:lpstr>Is the Project Exempt?</vt:lpstr>
      <vt:lpstr>Is the Project Exempt? (cont.)</vt:lpstr>
      <vt:lpstr>Significant Adverse Impacts</vt:lpstr>
      <vt:lpstr>Significant Adverse Impacts (cont.)</vt:lpstr>
      <vt:lpstr>What is an Historic Resource?</vt:lpstr>
      <vt:lpstr>Are Impacts Clearly Mitigated?</vt:lpstr>
      <vt:lpstr>Feasible Mitigation Measures</vt:lpstr>
      <vt:lpstr>Adequate and Preferred Mitigation Measures?</vt:lpstr>
      <vt:lpstr>Feasible Alternatives to Avoid or Reduce Impacts</vt:lpstr>
      <vt:lpstr>Substantial Evidence</vt:lpstr>
      <vt:lpstr>Findings</vt:lpstr>
      <vt:lpstr>PowerPoint Presentation</vt:lpstr>
      <vt:lpstr>Avoid CEQA Review</vt:lpstr>
      <vt:lpstr>PowerPoint Presentation</vt:lpstr>
    </vt:vector>
  </TitlesOfParts>
  <Company>Sheppard Mullin Richter &amp; Hampton, LLP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CEQA Case Law </dc:title>
  <dc:creator>Cathy Richardson</dc:creator>
  <cp:lastModifiedBy>Cathy Richardson</cp:lastModifiedBy>
  <cp:revision>57</cp:revision>
  <cp:lastPrinted>2014-03-19T01:17:36Z</cp:lastPrinted>
  <dcterms:created xsi:type="dcterms:W3CDTF">2014-03-18T20:40:42Z</dcterms:created>
  <dcterms:modified xsi:type="dcterms:W3CDTF">2014-03-19T01:21:09Z</dcterms:modified>
</cp:coreProperties>
</file>